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59" r:id="rId4"/>
    <p:sldId id="260" r:id="rId5"/>
    <p:sldId id="278" r:id="rId6"/>
    <p:sldId id="261" r:id="rId7"/>
    <p:sldId id="264" r:id="rId8"/>
    <p:sldId id="279" r:id="rId9"/>
    <p:sldId id="283" r:id="rId10"/>
    <p:sldId id="274" r:id="rId11"/>
    <p:sldId id="275" r:id="rId12"/>
    <p:sldId id="285" r:id="rId13"/>
    <p:sldId id="284" r:id="rId14"/>
    <p:sldId id="280" r:id="rId15"/>
    <p:sldId id="277" r:id="rId16"/>
    <p:sldId id="282" r:id="rId17"/>
    <p:sldId id="268" r:id="rId18"/>
    <p:sldId id="258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>
        <p:scale>
          <a:sx n="75" d="100"/>
          <a:sy n="75" d="100"/>
        </p:scale>
        <p:origin x="1920" y="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7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1 and 2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integration</a:t>
            </a:r>
            <a:r>
              <a:rPr lang="it-IT" dirty="0"/>
              <a:t>?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hyperlink" Target="https://helm.sh/" TargetMode="External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hyperlink" Target="https://kubernetes.io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martinfowler.com/articles/continuousIntegr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hyperlink" Target="http://www.tango-controls.org/" TargetMode="Externa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en-US" dirty="0"/>
              <a:t>Yilmaz U., Harding P., Bartolini M., Le Roux G., </a:t>
            </a:r>
            <a:r>
              <a:rPr lang="en-US" dirty="0" err="1"/>
              <a:t>Dolci</a:t>
            </a:r>
            <a:r>
              <a:rPr lang="en-US" dirty="0"/>
              <a:t> M.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CI-CD Practices with the TANGO-controls framework in the context of the Square </a:t>
            </a:r>
            <a:r>
              <a:rPr lang="en-US" sz="2400" dirty="0" err="1"/>
              <a:t>Kilometre</a:t>
            </a:r>
            <a:r>
              <a:rPr lang="en-US" sz="2400" dirty="0"/>
              <a:t> Array (SKA) Telescope Project</a:t>
            </a:r>
            <a:endParaRPr lang="it-IT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C0AEDC-7D75-42D1-8E50-72E8C10C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2"/>
    </mc:Choice>
    <mc:Fallback>
      <p:transition spd="slow" advTm="1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0B9E7CA-9657-4D63-A572-D8C3ED0A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(k8s) for container orchestration (</a:t>
            </a:r>
            <a:r>
              <a:rPr lang="en-US" dirty="0">
                <a:hlinkClick r:id="rId6"/>
              </a:rPr>
              <a:t>kubernetes.io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Service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 TANGO Device Server</a:t>
            </a:r>
          </a:p>
          <a:p>
            <a:r>
              <a:rPr lang="en-US" i="1" dirty="0"/>
              <a:t>Helm for packaging SKA k8s applications (</a:t>
            </a:r>
            <a:r>
              <a:rPr lang="en-US" i="1" dirty="0">
                <a:hlinkClick r:id="rId7"/>
              </a:rPr>
              <a:t>helm.sh</a:t>
            </a:r>
            <a:r>
              <a:rPr lang="en-US" i="1" dirty="0"/>
              <a:t>)</a:t>
            </a:r>
            <a:endParaRPr lang="en-GB" dirty="0"/>
          </a:p>
          <a:p>
            <a:pPr lvl="1"/>
            <a:r>
              <a:rPr lang="en-GB" dirty="0"/>
              <a:t>Tool for managing Kubernetes charts </a:t>
            </a:r>
          </a:p>
          <a:p>
            <a:pPr lvl="1"/>
            <a:r>
              <a:rPr lang="en-GB" dirty="0"/>
              <a:t>Chart is a package of pre-configured Kubernetes resources (set of information for running a Kubernetes application)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it-IT" dirty="0">
                <a:solidFill>
                  <a:srgbClr val="FF0000"/>
                </a:solidFill>
              </a:rPr>
              <a:t>For </a:t>
            </a: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SKA repository (</a:t>
            </a:r>
            <a:r>
              <a:rPr lang="it-IT" dirty="0" err="1">
                <a:solidFill>
                  <a:srgbClr val="FF0000"/>
                </a:solidFill>
              </a:rPr>
              <a:t>module</a:t>
            </a:r>
            <a:r>
              <a:rPr lang="it-IT" dirty="0">
                <a:solidFill>
                  <a:srgbClr val="FF0000"/>
                </a:solidFill>
              </a:rPr>
              <a:t>) </a:t>
            </a:r>
            <a:r>
              <a:rPr lang="it-IT" dirty="0" err="1">
                <a:solidFill>
                  <a:srgbClr val="FF0000"/>
                </a:solidFill>
              </a:rPr>
              <a:t>there</a:t>
            </a:r>
            <a:r>
              <a:rPr lang="it-IT" dirty="0">
                <a:solidFill>
                  <a:srgbClr val="FF0000"/>
                </a:solidFill>
              </a:rPr>
              <a:t> must be an </a:t>
            </a:r>
            <a:r>
              <a:rPr lang="it-IT" dirty="0" err="1">
                <a:solidFill>
                  <a:srgbClr val="FF0000"/>
                </a:solidFill>
              </a:rPr>
              <a:t>helm</a:t>
            </a:r>
            <a:r>
              <a:rPr lang="it-IT" dirty="0">
                <a:solidFill>
                  <a:srgbClr val="FF0000"/>
                </a:solidFill>
              </a:rPr>
              <a:t> chart for running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in k8s!</a:t>
            </a:r>
          </a:p>
          <a:p>
            <a:pPr marL="0" indent="0" algn="ctr">
              <a:buNone/>
            </a:pPr>
            <a:r>
              <a:rPr lang="en-GB" i="1" dirty="0" err="1">
                <a:solidFill>
                  <a:srgbClr val="FF0000"/>
                </a:solidFill>
              </a:rPr>
              <a:t>Makefile</a:t>
            </a:r>
            <a:r>
              <a:rPr lang="en-GB" i="1" dirty="0">
                <a:solidFill>
                  <a:srgbClr val="FF0000"/>
                </a:solidFill>
              </a:rPr>
              <a:t> for lifecycle management (one single command for build images, start application using helm, test application and clean)</a:t>
            </a:r>
            <a:r>
              <a:rPr lang="en-GB" i="1" u="sng" dirty="0">
                <a:solidFill>
                  <a:srgbClr val="FF0000"/>
                </a:solidFill>
              </a:rPr>
              <a:t>!</a:t>
            </a: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5FF177-10B3-4AD8-9464-A2ABAB48A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Kubernetes and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7FCC9E-DDCE-4BFE-B068-D2093F5DD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35F1B00-57E8-405C-97AC-FE4C773928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81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24"/>
    </mc:Choice>
    <mc:Fallback>
      <p:transition spd="slow" advTm="6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55088DC-7188-42CD-9656-40377BF3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Helm </a:t>
            </a:r>
            <a:r>
              <a:rPr lang="it-IT" dirty="0" err="1"/>
              <a:t>has</a:t>
            </a:r>
            <a:r>
              <a:rPr lang="it-IT" dirty="0"/>
              <a:t> the concept of </a:t>
            </a:r>
            <a:r>
              <a:rPr lang="it-IT" dirty="0" err="1"/>
              <a:t>dependency</a:t>
            </a:r>
            <a:endParaRPr lang="it-IT" dirty="0"/>
          </a:p>
          <a:p>
            <a:pPr lvl="1"/>
            <a:r>
              <a:rPr lang="it-IT" dirty="0"/>
              <a:t>An </a:t>
            </a:r>
            <a:r>
              <a:rPr lang="it-IT" dirty="0" err="1"/>
              <a:t>helm</a:t>
            </a:r>
            <a:r>
              <a:rPr lang="it-IT" dirty="0"/>
              <a:t> chart can </a:t>
            </a:r>
            <a:r>
              <a:rPr lang="it-IT" dirty="0" err="1"/>
              <a:t>have</a:t>
            </a:r>
            <a:r>
              <a:rPr lang="it-IT" dirty="0"/>
              <a:t> one or more sub-charts</a:t>
            </a:r>
            <a:endParaRPr lang="en-US" dirty="0"/>
          </a:p>
          <a:p>
            <a:r>
              <a:rPr lang="en-US" dirty="0"/>
              <a:t>The integration of SKA elements can be done with this concept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E790D5-99F5-463B-91CE-43F16776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905990" cy="619941"/>
          </a:xfrm>
        </p:spPr>
        <p:txBody>
          <a:bodyPr/>
          <a:lstStyle/>
          <a:p>
            <a:r>
              <a:rPr lang="it-IT" dirty="0"/>
              <a:t>Integration with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6DF5FA-9A4C-43DE-A9B5-E57D1C072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2635" y="6407252"/>
            <a:ext cx="3433865" cy="354613"/>
          </a:xfrm>
        </p:spPr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0B0CB9-C268-4BB3-B865-649EC7312B37}"/>
              </a:ext>
            </a:extLst>
          </p:cNvPr>
          <p:cNvSpPr/>
          <p:nvPr/>
        </p:nvSpPr>
        <p:spPr>
          <a:xfrm>
            <a:off x="2716698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62157E-1085-44DF-AB14-D7A63AA9510B}"/>
              </a:ext>
            </a:extLst>
          </p:cNvPr>
          <p:cNvGrpSpPr/>
          <p:nvPr/>
        </p:nvGrpSpPr>
        <p:grpSpPr>
          <a:xfrm>
            <a:off x="9442645" y="3620734"/>
            <a:ext cx="1327608" cy="1819470"/>
            <a:chOff x="17111327" y="297638"/>
            <a:chExt cx="1327608" cy="1819470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55A7D92-FF25-41D7-818A-E17C13872DCD}"/>
                </a:ext>
              </a:extLst>
            </p:cNvPr>
            <p:cNvCxnSpPr>
              <a:cxnSpLocks/>
            </p:cNvCxnSpPr>
            <p:nvPr/>
          </p:nvCxnSpPr>
          <p:spPr>
            <a:xfrm>
              <a:off x="17206427" y="1092232"/>
              <a:ext cx="1137408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FA9BEB-1755-4A52-9E6E-F5CA375BD76C}"/>
                </a:ext>
              </a:extLst>
            </p:cNvPr>
            <p:cNvSpPr txBox="1"/>
            <p:nvPr/>
          </p:nvSpPr>
          <p:spPr>
            <a:xfrm>
              <a:off x="17111327" y="655432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Depends</a:t>
              </a:r>
              <a:r>
                <a:rPr lang="it-IT" dirty="0"/>
                <a:t>-on</a:t>
              </a: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8DC48FA-5A36-4B53-9904-63E933065440}"/>
                </a:ext>
              </a:extLst>
            </p:cNvPr>
            <p:cNvSpPr/>
            <p:nvPr/>
          </p:nvSpPr>
          <p:spPr>
            <a:xfrm>
              <a:off x="17264450" y="1271894"/>
              <a:ext cx="1023456" cy="671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Helm</a:t>
              </a:r>
              <a:r>
                <a:rPr lang="it-IT" dirty="0"/>
                <a:t> Chart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BF897EB-3A96-4C66-A978-756CAB1F4414}"/>
                </a:ext>
              </a:extLst>
            </p:cNvPr>
            <p:cNvSpPr/>
            <p:nvPr/>
          </p:nvSpPr>
          <p:spPr>
            <a:xfrm>
              <a:off x="17111327" y="586887"/>
              <a:ext cx="1327608" cy="15302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4193E05-106E-4BAF-8A10-F265C1A773B6}"/>
                </a:ext>
              </a:extLst>
            </p:cNvPr>
            <p:cNvSpPr txBox="1"/>
            <p:nvPr/>
          </p:nvSpPr>
          <p:spPr>
            <a:xfrm>
              <a:off x="17510475" y="29763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KEY</a:t>
              </a:r>
            </a:p>
          </p:txBody>
        </p:sp>
      </p:grpSp>
      <p:sp>
        <p:nvSpPr>
          <p:cNvPr id="34" name="Ovale 33">
            <a:extLst>
              <a:ext uri="{FF2B5EF4-FFF2-40B4-BE49-F238E27FC236}">
                <a16:creationId xmlns:a16="http://schemas.microsoft.com/office/drawing/2014/main" id="{57824A31-80F6-4A41-9F8D-ED2D3BA3F062}"/>
              </a:ext>
            </a:extLst>
          </p:cNvPr>
          <p:cNvSpPr/>
          <p:nvPr/>
        </p:nvSpPr>
        <p:spPr>
          <a:xfrm>
            <a:off x="1628051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E96FFC1-D8AF-4CC2-9D35-D4F63EDF55FF}"/>
              </a:ext>
            </a:extLst>
          </p:cNvPr>
          <p:cNvSpPr/>
          <p:nvPr/>
        </p:nvSpPr>
        <p:spPr>
          <a:xfrm>
            <a:off x="3565537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992870D-5434-4468-A5C8-B1C65CA51C43}"/>
              </a:ext>
            </a:extLst>
          </p:cNvPr>
          <p:cNvSpPr/>
          <p:nvPr/>
        </p:nvSpPr>
        <p:spPr>
          <a:xfrm>
            <a:off x="6341631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50E8411-DC9D-42B1-B50B-2F69E1522329}"/>
              </a:ext>
            </a:extLst>
          </p:cNvPr>
          <p:cNvSpPr/>
          <p:nvPr/>
        </p:nvSpPr>
        <p:spPr>
          <a:xfrm>
            <a:off x="7294343" y="5111756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B226AFB-4306-4863-B797-0D3A5A227456}"/>
              </a:ext>
            </a:extLst>
          </p:cNvPr>
          <p:cNvSpPr/>
          <p:nvPr/>
        </p:nvSpPr>
        <p:spPr>
          <a:xfrm>
            <a:off x="5503023" y="511175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E49F60C0-74AC-4ECE-84BE-4501AA56577B}"/>
              </a:ext>
            </a:extLst>
          </p:cNvPr>
          <p:cNvSpPr/>
          <p:nvPr/>
        </p:nvSpPr>
        <p:spPr>
          <a:xfrm>
            <a:off x="4601363" y="3164172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C566ABC-80B9-4402-A4BD-84E4DFEBE3C6}"/>
              </a:ext>
            </a:extLst>
          </p:cNvPr>
          <p:cNvCxnSpPr>
            <a:cxnSpLocks/>
            <a:stCxn id="44" idx="4"/>
            <a:endCxn id="7" idx="7"/>
          </p:cNvCxnSpPr>
          <p:nvPr/>
        </p:nvCxnSpPr>
        <p:spPr>
          <a:xfrm flipH="1">
            <a:off x="3982752" y="3835291"/>
            <a:ext cx="1360249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67558EB-A265-4A10-B5C5-4824B10AB58F}"/>
              </a:ext>
            </a:extLst>
          </p:cNvPr>
          <p:cNvCxnSpPr>
            <a:cxnSpLocks/>
            <a:stCxn id="44" idx="4"/>
            <a:endCxn id="38" idx="1"/>
          </p:cNvCxnSpPr>
          <p:nvPr/>
        </p:nvCxnSpPr>
        <p:spPr>
          <a:xfrm>
            <a:off x="5343001" y="3835291"/>
            <a:ext cx="1215851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C83D543-ECBE-4999-A3E9-A031A11DD242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 flipH="1">
            <a:off x="2369689" y="4707884"/>
            <a:ext cx="1088647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4354CC0-EB73-47AD-B138-7E863851053E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>
            <a:off x="3458336" y="4707884"/>
            <a:ext cx="848839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63DC61-35D0-4A2B-A2DC-8113289A7FC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7083269" y="4707884"/>
            <a:ext cx="952712" cy="40387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FC8F5627-1464-4059-89F9-02541BF9B862}"/>
              </a:ext>
            </a:extLst>
          </p:cNvPr>
          <p:cNvCxnSpPr>
            <a:cxnSpLocks/>
            <a:stCxn id="38" idx="4"/>
            <a:endCxn id="42" idx="0"/>
          </p:cNvCxnSpPr>
          <p:nvPr/>
        </p:nvCxnSpPr>
        <p:spPr>
          <a:xfrm flipH="1">
            <a:off x="6244661" y="4707884"/>
            <a:ext cx="838608" cy="4038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937792-93FB-4F72-9A42-7CEF278B0A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63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3"/>
    </mc:Choice>
    <mc:Fallback>
      <p:transition spd="slow" advTm="24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uild="p"/>
      <p:bldP spid="7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9835E68-98BE-43EE-918F-AC94F9E36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Operational aspects of using dependencies: the sub-charts are</a:t>
            </a:r>
          </a:p>
          <a:p>
            <a:pPr lvl="1"/>
            <a:r>
              <a:rPr lang="en-GB" dirty="0"/>
              <a:t>aggregated into a single set; then</a:t>
            </a:r>
          </a:p>
          <a:p>
            <a:pPr lvl="1"/>
            <a:r>
              <a:rPr lang="en-GB" dirty="0"/>
              <a:t>sorted by type followed by name; and then</a:t>
            </a:r>
          </a:p>
          <a:p>
            <a:pPr lvl="1"/>
            <a:r>
              <a:rPr lang="en-GB" dirty="0"/>
              <a:t>created/updated in that order.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79FA1E-D987-4DE7-AB89-D5EF1AE23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Helm sub-charts Architecture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28C90A-88CF-44F0-818B-D19D71D92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8F6F0CB-2A1A-4B0E-B9DB-74920B5901D8}"/>
              </a:ext>
            </a:extLst>
          </p:cNvPr>
          <p:cNvSpPr/>
          <p:nvPr/>
        </p:nvSpPr>
        <p:spPr>
          <a:xfrm>
            <a:off x="2337067" y="2680078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9619C98-44B9-4AB0-9FD3-BFCF39B963DF}"/>
              </a:ext>
            </a:extLst>
          </p:cNvPr>
          <p:cNvSpPr/>
          <p:nvPr/>
        </p:nvSpPr>
        <p:spPr>
          <a:xfrm>
            <a:off x="4262395" y="432622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C12777-74DC-4C8C-B160-52D244A6E8B5}"/>
              </a:ext>
            </a:extLst>
          </p:cNvPr>
          <p:cNvSpPr/>
          <p:nvPr/>
        </p:nvSpPr>
        <p:spPr>
          <a:xfrm>
            <a:off x="2381702" y="416908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30BE710-9B89-41DB-A059-59490D92F897}"/>
              </a:ext>
            </a:extLst>
          </p:cNvPr>
          <p:cNvSpPr/>
          <p:nvPr/>
        </p:nvSpPr>
        <p:spPr>
          <a:xfrm>
            <a:off x="6076707" y="4370429"/>
            <a:ext cx="142193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3C1ED22-32B5-4ACC-9305-DFA1A09D2255}"/>
              </a:ext>
            </a:extLst>
          </p:cNvPr>
          <p:cNvSpPr/>
          <p:nvPr/>
        </p:nvSpPr>
        <p:spPr>
          <a:xfrm>
            <a:off x="2623230" y="1506176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E42831-41CB-4108-903A-033EBDF14705}"/>
              </a:ext>
            </a:extLst>
          </p:cNvPr>
          <p:cNvSpPr/>
          <p:nvPr/>
        </p:nvSpPr>
        <p:spPr>
          <a:xfrm>
            <a:off x="7952336" y="1703344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EF14AF3-1AE2-4121-9E36-B6C79E1D563E}"/>
              </a:ext>
            </a:extLst>
          </p:cNvPr>
          <p:cNvSpPr/>
          <p:nvPr/>
        </p:nvSpPr>
        <p:spPr>
          <a:xfrm>
            <a:off x="8137182" y="2571393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F057385-E771-4456-BBF7-941FD70DB792}"/>
              </a:ext>
            </a:extLst>
          </p:cNvPr>
          <p:cNvSpPr/>
          <p:nvPr/>
        </p:nvSpPr>
        <p:spPr>
          <a:xfrm>
            <a:off x="7943182" y="3836986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E676991-3FE5-49C8-AF3E-CAF3A0061295}"/>
              </a:ext>
            </a:extLst>
          </p:cNvPr>
          <p:cNvSpPr/>
          <p:nvPr/>
        </p:nvSpPr>
        <p:spPr>
          <a:xfrm>
            <a:off x="4810925" y="2434847"/>
            <a:ext cx="187585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5048BB-CAF7-422C-93B9-C697E0B31876}"/>
              </a:ext>
            </a:extLst>
          </p:cNvPr>
          <p:cNvCxnSpPr>
            <a:cxnSpLocks/>
            <a:stCxn id="13" idx="1"/>
            <a:endCxn id="9" idx="6"/>
          </p:cNvCxnSpPr>
          <p:nvPr/>
        </p:nvCxnSpPr>
        <p:spPr>
          <a:xfrm flipH="1" flipV="1">
            <a:off x="3646687" y="1841735"/>
            <a:ext cx="1438951" cy="69139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3E68B68-4D3E-43AA-980A-45250DFDCCB2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3360524" y="2818425"/>
            <a:ext cx="1568091" cy="19721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8B4B759-4FD0-4F4A-A2E1-20A4DB81D1F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255277" y="2877593"/>
            <a:ext cx="2030575" cy="138977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4681CA9-68E4-4DE5-B687-4A98FD06FB4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07682" y="3087158"/>
            <a:ext cx="679993" cy="12832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2CAACDC-140F-4AB9-99E0-B47797D5EFC7}"/>
              </a:ext>
            </a:extLst>
          </p:cNvPr>
          <p:cNvCxnSpPr>
            <a:cxnSpLocks/>
            <a:stCxn id="13" idx="7"/>
            <a:endCxn id="10" idx="2"/>
          </p:cNvCxnSpPr>
          <p:nvPr/>
        </p:nvCxnSpPr>
        <p:spPr>
          <a:xfrm flipV="1">
            <a:off x="6412068" y="2038903"/>
            <a:ext cx="1540269" cy="49422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D279FA2-0F8C-45A7-98E2-EF16A7F3F85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6686780" y="2770406"/>
            <a:ext cx="1450403" cy="1365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51D46A-9909-4ED8-84F7-037FAA1C16D4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6412067" y="3007682"/>
            <a:ext cx="1789816" cy="92758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92B9555-245B-4081-9983-AED7915633FD}"/>
              </a:ext>
            </a:extLst>
          </p:cNvPr>
          <p:cNvCxnSpPr>
            <a:cxnSpLocks/>
            <a:stCxn id="13" idx="4"/>
            <a:endCxn id="6" idx="0"/>
          </p:cNvCxnSpPr>
          <p:nvPr/>
        </p:nvCxnSpPr>
        <p:spPr>
          <a:xfrm flipH="1">
            <a:off x="4774124" y="3105966"/>
            <a:ext cx="974729" cy="1220259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2E8A4D79-829F-46E6-A748-392D325F0ED0}"/>
              </a:ext>
            </a:extLst>
          </p:cNvPr>
          <p:cNvSpPr/>
          <p:nvPr/>
        </p:nvSpPr>
        <p:spPr>
          <a:xfrm>
            <a:off x="2460365" y="2700866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CAF19B2-9C9D-486D-A156-A0BD48D90C2D}"/>
              </a:ext>
            </a:extLst>
          </p:cNvPr>
          <p:cNvSpPr/>
          <p:nvPr/>
        </p:nvSpPr>
        <p:spPr>
          <a:xfrm>
            <a:off x="4403721" y="4354581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679FC9C-C77F-4B36-B5ED-122CA57C3C7B}"/>
              </a:ext>
            </a:extLst>
          </p:cNvPr>
          <p:cNvSpPr/>
          <p:nvPr/>
        </p:nvSpPr>
        <p:spPr>
          <a:xfrm>
            <a:off x="2634307" y="4225539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22707C4-B921-4E46-9BE1-5C719369787C}"/>
              </a:ext>
            </a:extLst>
          </p:cNvPr>
          <p:cNvSpPr/>
          <p:nvPr/>
        </p:nvSpPr>
        <p:spPr>
          <a:xfrm>
            <a:off x="4873150" y="2536515"/>
            <a:ext cx="1875854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CF79646C-9385-4CBB-A291-C6BFE23474E5}"/>
              </a:ext>
            </a:extLst>
          </p:cNvPr>
          <p:cNvSpPr/>
          <p:nvPr/>
        </p:nvSpPr>
        <p:spPr>
          <a:xfrm>
            <a:off x="8166961" y="1957412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0F6E1EA8-D27F-403D-A462-A9E0942AA3BA}"/>
              </a:ext>
            </a:extLst>
          </p:cNvPr>
          <p:cNvSpPr/>
          <p:nvPr/>
        </p:nvSpPr>
        <p:spPr>
          <a:xfrm>
            <a:off x="8351807" y="2825461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714D393-1A04-4343-B9DE-D7E7ADADF1C9}"/>
              </a:ext>
            </a:extLst>
          </p:cNvPr>
          <p:cNvSpPr/>
          <p:nvPr/>
        </p:nvSpPr>
        <p:spPr>
          <a:xfrm>
            <a:off x="5025550" y="2688915"/>
            <a:ext cx="1875854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29" name="Esplosione: 14 punte 28">
            <a:extLst>
              <a:ext uri="{FF2B5EF4-FFF2-40B4-BE49-F238E27FC236}">
                <a16:creationId xmlns:a16="http://schemas.microsoft.com/office/drawing/2014/main" id="{A6D92FAE-DC00-4753-B9C5-995492610918}"/>
              </a:ext>
            </a:extLst>
          </p:cNvPr>
          <p:cNvSpPr/>
          <p:nvPr/>
        </p:nvSpPr>
        <p:spPr>
          <a:xfrm>
            <a:off x="2690700" y="1416802"/>
            <a:ext cx="7019002" cy="3868790"/>
          </a:xfrm>
          <a:prstGeom prst="irregularSeal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For </a:t>
            </a:r>
            <a:r>
              <a:rPr lang="it-IT" sz="2400" dirty="0" err="1"/>
              <a:t>every</a:t>
            </a:r>
            <a:r>
              <a:rPr lang="it-IT" sz="2400" dirty="0"/>
              <a:t> repository, </a:t>
            </a:r>
            <a:r>
              <a:rPr lang="it-IT" sz="2400" dirty="0" err="1"/>
              <a:t>there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an </a:t>
            </a:r>
            <a:r>
              <a:rPr lang="it-IT" sz="2400" dirty="0" err="1"/>
              <a:t>umbrella</a:t>
            </a:r>
            <a:r>
              <a:rPr lang="it-IT" sz="2400" dirty="0"/>
              <a:t> chart for </a:t>
            </a:r>
            <a:r>
              <a:rPr lang="it-IT" sz="2400" dirty="0" err="1"/>
              <a:t>integration</a:t>
            </a:r>
            <a:r>
              <a:rPr lang="it-IT" sz="2400" dirty="0"/>
              <a:t> testing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CC5E89C9-6797-4215-A1DF-1EBE4EC597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3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58"/>
    </mc:Choice>
    <mc:Fallback>
      <p:transition spd="slow" advTm="55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AF28336-741A-489B-A122-90781D5D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Web-based DevOps lifecycle tool that provides a Git-repository manager providing wiki, issue-tracking and continuous integration and deployment pipeline features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51F3F-53CA-4C92-B613-8BFBEE0A0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135ADF-8AE5-4910-A3F8-9D5BD736E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C977D-80E1-4D3F-AB27-019A7581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8" y="521800"/>
            <a:ext cx="565016" cy="5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035AA2-BB10-472F-A5CF-AFFA651AD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90971"/>
            <a:ext cx="9791700" cy="5572125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A1F75291-7DA5-42D2-91C0-91A8BC51E6DC}"/>
              </a:ext>
            </a:extLst>
          </p:cNvPr>
          <p:cNvSpPr/>
          <p:nvPr/>
        </p:nvSpPr>
        <p:spPr>
          <a:xfrm>
            <a:off x="1539994" y="2801785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5FDDA6C-B7E2-4B01-B354-D764CC4D54E0}"/>
              </a:ext>
            </a:extLst>
          </p:cNvPr>
          <p:cNvSpPr/>
          <p:nvPr/>
        </p:nvSpPr>
        <p:spPr>
          <a:xfrm>
            <a:off x="1524000" y="1564518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ECCEBB1-824E-4527-A513-2D7DD377D98E}"/>
              </a:ext>
            </a:extLst>
          </p:cNvPr>
          <p:cNvSpPr/>
          <p:nvPr/>
        </p:nvSpPr>
        <p:spPr>
          <a:xfrm>
            <a:off x="3800856" y="2853730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37F6B60-3BA0-4C81-A4DB-83968BC6B87F}"/>
              </a:ext>
            </a:extLst>
          </p:cNvPr>
          <p:cNvSpPr/>
          <p:nvPr/>
        </p:nvSpPr>
        <p:spPr>
          <a:xfrm>
            <a:off x="8334815" y="2479307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41033E-20C8-47EE-9949-148EEB5CE315}"/>
              </a:ext>
            </a:extLst>
          </p:cNvPr>
          <p:cNvSpPr/>
          <p:nvPr/>
        </p:nvSpPr>
        <p:spPr>
          <a:xfrm>
            <a:off x="4535585" y="5867029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3F6E3EF-20E4-4A70-994F-311C20B619A8}"/>
              </a:ext>
            </a:extLst>
          </p:cNvPr>
          <p:cNvSpPr/>
          <p:nvPr/>
        </p:nvSpPr>
        <p:spPr>
          <a:xfrm>
            <a:off x="8438384" y="5127923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2448E521-52AC-4B6C-812C-55F16EA6987E}"/>
              </a:ext>
            </a:extLst>
          </p:cNvPr>
          <p:cNvSpPr/>
          <p:nvPr/>
        </p:nvSpPr>
        <p:spPr>
          <a:xfrm>
            <a:off x="1450688" y="3848318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5C324CF4-F9BC-4246-96F2-CE83828866C1}"/>
              </a:ext>
            </a:extLst>
          </p:cNvPr>
          <p:cNvSpPr/>
          <p:nvPr/>
        </p:nvSpPr>
        <p:spPr>
          <a:xfrm>
            <a:off x="2257425" y="2071420"/>
            <a:ext cx="4505325" cy="1550405"/>
          </a:xfrm>
          <a:prstGeom prst="wedgeRoundRectCallout">
            <a:avLst>
              <a:gd name="adj1" fmla="val -43666"/>
              <a:gd name="adj2" fmla="val 70354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Environments allow control of the continuous deployment of your software, all within GitLab, in SKA the deployment is done in k8s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EEC1DF2-1A93-4011-84C9-BD0A3207CB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57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11"/>
    </mc:Choice>
    <mc:Fallback>
      <p:transition spd="slow" advTm="6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 build="p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B529902-9A13-48DD-9BDD-0A1AA402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11" y="771115"/>
            <a:ext cx="9000277" cy="5819654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F5615-4DB2-4B9D-8084-4573476C6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314E53-09BE-4F24-A7A4-52B7ECA0B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D40386B-08B1-48B3-8D29-6DBCA02E5D63}"/>
              </a:ext>
            </a:extLst>
          </p:cNvPr>
          <p:cNvSpPr/>
          <p:nvPr/>
        </p:nvSpPr>
        <p:spPr>
          <a:xfrm>
            <a:off x="4381190" y="5034013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F390A69-307A-4A42-BE7B-6F73CEF61EC7}"/>
              </a:ext>
            </a:extLst>
          </p:cNvPr>
          <p:cNvSpPr/>
          <p:nvPr/>
        </p:nvSpPr>
        <p:spPr>
          <a:xfrm>
            <a:off x="3660338" y="1568918"/>
            <a:ext cx="1441704" cy="15111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673D7F6-5739-434B-94D7-4F30973132C2}"/>
              </a:ext>
            </a:extLst>
          </p:cNvPr>
          <p:cNvSpPr/>
          <p:nvPr/>
        </p:nvSpPr>
        <p:spPr>
          <a:xfrm>
            <a:off x="6951937" y="1576711"/>
            <a:ext cx="1441704" cy="15111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0BB9C40-1031-43CD-B88A-A635E30CB3F9}"/>
              </a:ext>
            </a:extLst>
          </p:cNvPr>
          <p:cNvSpPr/>
          <p:nvPr/>
        </p:nvSpPr>
        <p:spPr>
          <a:xfrm>
            <a:off x="7536672" y="5107583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417F859-2D83-4B62-BD82-6759C8F0A549}"/>
              </a:ext>
            </a:extLst>
          </p:cNvPr>
          <p:cNvSpPr/>
          <p:nvPr/>
        </p:nvSpPr>
        <p:spPr>
          <a:xfrm>
            <a:off x="10289406" y="771114"/>
            <a:ext cx="1809550" cy="14234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EBE3B04-8AA5-4052-B76A-482A039D944E}"/>
              </a:ext>
            </a:extLst>
          </p:cNvPr>
          <p:cNvSpPr/>
          <p:nvPr/>
        </p:nvSpPr>
        <p:spPr>
          <a:xfrm>
            <a:off x="10504662" y="2228764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3D1F75-87E2-46F4-88EF-507B18DA78B4}"/>
              </a:ext>
            </a:extLst>
          </p:cNvPr>
          <p:cNvSpPr/>
          <p:nvPr/>
        </p:nvSpPr>
        <p:spPr>
          <a:xfrm>
            <a:off x="10570623" y="3252242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07467062-7D85-4929-9168-75B7DCBC4F6B}"/>
              </a:ext>
            </a:extLst>
          </p:cNvPr>
          <p:cNvSpPr/>
          <p:nvPr/>
        </p:nvSpPr>
        <p:spPr>
          <a:xfrm>
            <a:off x="5935677" y="486073"/>
            <a:ext cx="1441704" cy="6556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AEA36C-5A51-40BD-884F-100BB24B64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40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19"/>
    </mc:Choice>
    <mc:Fallback>
      <p:transition spd="slow" advTm="70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C7CC52-B5E4-4BA8-8D60-0A1E72E9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repo and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(!): </a:t>
            </a:r>
          </a:p>
          <a:p>
            <a:pPr lvl="1"/>
            <a:r>
              <a:rPr lang="en-US" dirty="0"/>
              <a:t>installs the chart (with the sub-charts needed) in an isolated namespace</a:t>
            </a:r>
          </a:p>
          <a:p>
            <a:pPr lvl="1"/>
            <a:r>
              <a:rPr lang="en-US" dirty="0"/>
              <a:t>wait for every container to be running</a:t>
            </a:r>
          </a:p>
          <a:p>
            <a:pPr lvl="1"/>
            <a:r>
              <a:rPr lang="en-US" dirty="0"/>
              <a:t>For the tests:</a:t>
            </a:r>
          </a:p>
          <a:p>
            <a:pPr lvl="2"/>
            <a:r>
              <a:rPr lang="en-US" dirty="0"/>
              <a:t>Create a k8s pod in the isolated namespace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pytests</a:t>
            </a:r>
            <a:r>
              <a:rPr lang="en-US" dirty="0"/>
              <a:t> inside the above pod</a:t>
            </a:r>
          </a:p>
          <a:p>
            <a:pPr lvl="2"/>
            <a:r>
              <a:rPr lang="en-US" dirty="0"/>
              <a:t>Return the tests results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7E483-EBAE-4306-9B2A-DC5990C2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Deployment and Testing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B4599D-86D1-46D3-93D5-5328E1A0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aetta 5">
            <a:extLst>
              <a:ext uri="{FF2B5EF4-FFF2-40B4-BE49-F238E27FC236}">
                <a16:creationId xmlns:a16="http://schemas.microsoft.com/office/drawing/2014/main" id="{FFC58228-37C8-4D4A-BCF0-36D8EF741F22}"/>
              </a:ext>
            </a:extLst>
          </p:cNvPr>
          <p:cNvSpPr/>
          <p:nvPr/>
        </p:nvSpPr>
        <p:spPr>
          <a:xfrm>
            <a:off x="5322004" y="521800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2F9A13-92A5-40D5-934A-C34671FEE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48"/>
    </mc:Choice>
    <mc:Fallback>
      <p:transition spd="slow" advTm="45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BA9116-441B-4E17-B92D-F0B72A6C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1DDCA-F6E1-4B29-8107-3A5D02CB4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pipeline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6CAD8F-C5C5-4728-9157-553BFC615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F1B0-BB0C-4CA3-9A1B-7D4718A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1050935"/>
            <a:ext cx="9097332" cy="57141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054DD0D-7896-4EFC-B01E-756CB93A3F97}"/>
              </a:ext>
            </a:extLst>
          </p:cNvPr>
          <p:cNvSpPr/>
          <p:nvPr/>
        </p:nvSpPr>
        <p:spPr>
          <a:xfrm>
            <a:off x="3749040" y="5467738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9D71A4-6D55-489E-BEF7-3B6633472901}"/>
              </a:ext>
            </a:extLst>
          </p:cNvPr>
          <p:cNvSpPr/>
          <p:nvPr/>
        </p:nvSpPr>
        <p:spPr>
          <a:xfrm>
            <a:off x="3749040" y="2326431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1A348F-3CBA-443D-8675-2F6CC2F192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91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54"/>
    </mc:Choice>
    <mc:Fallback>
      <p:transition spd="slow" advTm="2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0DED8-5C79-44E8-9765-DF8D15312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42F9A1-9C0F-4D2C-B7CA-12361F7B0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EDBA1B4D-2523-4836-9DFC-E35838CAD98E}"/>
              </a:ext>
            </a:extLst>
          </p:cNvPr>
          <p:cNvSpPr txBox="1">
            <a:spLocks/>
          </p:cNvSpPr>
          <p:nvPr/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32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Every commit should build on an integration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Multi-stage deployment: every build software must be tested in different environments</a:t>
            </a:r>
            <a:endParaRPr lang="it-IT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4655C1-0BCE-4AF6-AFC3-12FEBC9A4974}"/>
              </a:ext>
            </a:extLst>
          </p:cNvPr>
          <p:cNvSpPr/>
          <p:nvPr/>
        </p:nvSpPr>
        <p:spPr>
          <a:xfrm>
            <a:off x="7840446" y="310398"/>
            <a:ext cx="3830854" cy="1235760"/>
          </a:xfrm>
          <a:prstGeom prst="wedgeRoundRectCallout">
            <a:avLst>
              <a:gd name="adj1" fmla="val -129390"/>
              <a:gd name="adj2" fmla="val 6830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component has its own repository with story based branching (2 weeks lifecycle)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15B4AE20-1BA1-4F92-B72E-D062FE5F6864}"/>
              </a:ext>
            </a:extLst>
          </p:cNvPr>
          <p:cNvSpPr/>
          <p:nvPr/>
        </p:nvSpPr>
        <p:spPr>
          <a:xfrm>
            <a:off x="7817745" y="1881130"/>
            <a:ext cx="3830854" cy="731520"/>
          </a:xfrm>
          <a:prstGeom prst="wedgeRoundRectCallout">
            <a:avLst>
              <a:gd name="adj1" fmla="val -195258"/>
              <a:gd name="adj2" fmla="val 10600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 use of </a:t>
            </a:r>
            <a:r>
              <a:rPr lang="en-GB" dirty="0" err="1"/>
              <a:t>Makefile</a:t>
            </a:r>
            <a:endParaRPr lang="en-GB" dirty="0"/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299E95DF-CA58-4645-8B5A-132046FD0FF4}"/>
              </a:ext>
            </a:extLst>
          </p:cNvPr>
          <p:cNvSpPr/>
          <p:nvPr/>
        </p:nvSpPr>
        <p:spPr>
          <a:xfrm>
            <a:off x="7840446" y="2754076"/>
            <a:ext cx="3830854" cy="1001110"/>
          </a:xfrm>
          <a:prstGeom prst="wedgeRoundRectCallout">
            <a:avLst>
              <a:gd name="adj1" fmla="val -172624"/>
              <a:gd name="adj2" fmla="val 8567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commit trigger a GitLab pipeline that build, lint, execute unit-testing and integration testing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6DD06CE5-E4F5-4011-97A6-329023E38378}"/>
              </a:ext>
            </a:extLst>
          </p:cNvPr>
          <p:cNvSpPr/>
          <p:nvPr/>
        </p:nvSpPr>
        <p:spPr>
          <a:xfrm>
            <a:off x="3792483" y="5326648"/>
            <a:ext cx="7922019" cy="1490946"/>
          </a:xfrm>
          <a:prstGeom prst="wedgeRoundRectCallout">
            <a:avLst>
              <a:gd name="adj1" fmla="val -53142"/>
              <a:gd name="adj2" fmla="val -4781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Integration testing in Gitlab is done within an isolated k8s namespace which are completely separate each other</a:t>
            </a:r>
          </a:p>
          <a:p>
            <a:r>
              <a:rPr lang="en-GB" dirty="0"/>
              <a:t>One namespace is kept as “blessed” environment</a:t>
            </a:r>
          </a:p>
        </p:txBody>
      </p: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780E1CF-33EE-486E-8054-5C72B08CB7BB}"/>
              </a:ext>
            </a:extLst>
          </p:cNvPr>
          <p:cNvSpPr/>
          <p:nvPr/>
        </p:nvSpPr>
        <p:spPr>
          <a:xfrm>
            <a:off x="7883648" y="4188208"/>
            <a:ext cx="3830854" cy="1001110"/>
          </a:xfrm>
          <a:prstGeom prst="wedgeRoundRectCallout">
            <a:avLst>
              <a:gd name="adj1" fmla="val -201096"/>
              <a:gd name="adj2" fmla="val 1024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: building the ska-</a:t>
            </a:r>
            <a:r>
              <a:rPr lang="it-IT" dirty="0" err="1"/>
              <a:t>docker</a:t>
            </a:r>
            <a:r>
              <a:rPr lang="it-IT" dirty="0"/>
              <a:t> images can take 30 minutes, </a:t>
            </a:r>
            <a:r>
              <a:rPr lang="it-IT" dirty="0" err="1"/>
              <a:t>while</a:t>
            </a:r>
            <a:r>
              <a:rPr lang="it-IT" dirty="0"/>
              <a:t> testing takes up to 10 minutes</a:t>
            </a:r>
            <a:endParaRPr lang="en-GB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D71660C-2FF5-4201-AFCD-D96378424A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1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04"/>
    </mc:Choice>
    <mc:Fallback>
      <p:transition spd="slow" advTm="7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9626D8-9386-4B6F-B4E1-94A2DC45E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"/>
    </mc:Choice>
    <mc:Fallback>
      <p:transition spd="slow" advTm="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3CAB85-3CA1-4306-8DBB-B97837E2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International effort to build two radio interferometers in South Africa and Australia</a:t>
            </a:r>
          </a:p>
          <a:p>
            <a:r>
              <a:rPr lang="en-GB" dirty="0"/>
              <a:t>One Observatory monitored and controlled from the global headquarters (GHQ) based in the United Kingdom at Jodrell Bank</a:t>
            </a:r>
          </a:p>
          <a:p>
            <a:r>
              <a:rPr lang="en-GB" dirty="0"/>
              <a:t>Software development process is Agile </a:t>
            </a:r>
          </a:p>
          <a:p>
            <a:pPr lvl="1"/>
            <a:r>
              <a:rPr lang="en-GB" dirty="0"/>
              <a:t>Mainly incremental and iterative </a:t>
            </a:r>
          </a:p>
          <a:p>
            <a:pPr lvl="1"/>
            <a:r>
              <a:rPr lang="en-GB" dirty="0"/>
              <a:t>Many teams (18) with a specialized team (known as system team) devoted to support the continuous Integration, test automation and continuous Deployment.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C5AF1D-73F3-4607-8860-07B063B09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 Project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C0B64D-4C4F-49DE-B6B8-F8C3C1D7F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B8628D-6F4F-41D7-BAB2-AAE8A1795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21"/>
    </mc:Choice>
    <mc:Fallback>
      <p:transition spd="slow" advTm="4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8B78D6E-E44C-4E58-AC66-B81F9C1D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many parts of the project are developed independently for a long period of time (weeks or longer), </a:t>
            </a:r>
          </a:p>
          <a:p>
            <a:r>
              <a:rPr lang="en-US" dirty="0"/>
              <a:t>Code base and build environments diverges </a:t>
            </a:r>
          </a:p>
          <a:p>
            <a:r>
              <a:rPr lang="en-US" dirty="0"/>
              <a:t>When changes are integrated</a:t>
            </a:r>
          </a:p>
          <a:p>
            <a:pPr lvl="1"/>
            <a:r>
              <a:rPr lang="en-US" dirty="0"/>
              <a:t>Weeks in verifying that everything works</a:t>
            </a:r>
          </a:p>
          <a:p>
            <a:pPr lvl="1"/>
            <a:r>
              <a:rPr lang="en-US" dirty="0"/>
              <a:t>Developers spend time in solving bugs introduced months earlier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400597-B37C-4E10-BA79-DDE4189FD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CI-CD?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8554E-5FB1-4864-9068-308D059C8F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48A9FD-967D-48D5-BE29-CF05EB8B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74"/>
    </mc:Choice>
    <mc:Fallback>
      <p:transition spd="slow" advTm="3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26B9E4-BB4F-479F-AC32-F8DCFA52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Set of development practices that requires developers to integrate code into a shared repository several times a day. </a:t>
            </a:r>
          </a:p>
          <a:p>
            <a:pPr fontAlgn="base"/>
            <a:r>
              <a:rPr lang="en-GB" dirty="0"/>
              <a:t>Each check-in is then verified by an automated build, allowing teams to detect problems early.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8FAF0-9CA6-4DD9-A18C-DAA0C73AE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69CF67-7A2C-40F7-8EAA-75DCBEBBB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E0FB25-8717-4F3C-8AEE-4AE7E1007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7"/>
    </mc:Choice>
    <mc:Fallback>
      <p:transition spd="slow" advTm="20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2DCEF26-10C2-47BC-96DA-97E3F05B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Every commit should build on an integration machine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Commit often! (at least once per day)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the smaller is the change the easier is the fix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Multi-stage deployment: every build software must be tested in different environments</a:t>
            </a:r>
          </a:p>
          <a:p>
            <a:pPr marL="0" indent="0" fontAlgn="base">
              <a:buNone/>
            </a:pPr>
            <a:r>
              <a:rPr lang="en-GB" sz="2400" dirty="0"/>
              <a:t>Ref: </a:t>
            </a:r>
            <a:r>
              <a:rPr lang="en-GB" sz="2400" dirty="0">
                <a:hlinkClick r:id="rId4" action="ppaction://hlinkfile"/>
              </a:rPr>
              <a:t>martinfowler.com/articles/continuousIntegration.html</a:t>
            </a:r>
            <a:endParaRPr lang="it-IT" sz="2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915C4-A36D-4D76-B04B-D7E6533AB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en-GB" dirty="0"/>
              <a:t>practices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3EFAA5-B5B1-4DD6-B12E-BC493199C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CA8783-6B5E-43A3-99E0-E95B1A4B1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48"/>
    </mc:Choice>
    <mc:Fallback>
      <p:transition spd="slow" advTm="6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92DAB4-F3AE-47A8-89DC-4A69FAF5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Automate the delivery of new releases of software</a:t>
            </a:r>
          </a:p>
          <a:p>
            <a:pPr lvl="1"/>
            <a:r>
              <a:rPr lang="en-GB" dirty="0"/>
              <a:t>Deployment has to be predictable and sustainable</a:t>
            </a:r>
          </a:p>
          <a:p>
            <a:pPr lvl="2"/>
            <a:r>
              <a:rPr lang="en-GB" dirty="0"/>
              <a:t>The code must be in a deployable state</a:t>
            </a:r>
          </a:p>
          <a:p>
            <a:pPr lvl="2"/>
            <a:r>
              <a:rPr lang="en-GB" b="1" dirty="0"/>
              <a:t>Testing </a:t>
            </a:r>
            <a:r>
              <a:rPr lang="en-GB" dirty="0"/>
              <a:t>needs to cover enough of your codebase.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One step further: every single commit to the software that passes all the stages of the build and test pipeline is deployed into the production environment</a:t>
            </a:r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4D0138-4E13-47DD-B8B6-0ACDB9540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Delivery vs Deployment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F031D9-280F-4894-9D51-35C59AC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6E62FF-3B01-495C-8C95-5A7AB29F7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20"/>
    </mc:Choice>
    <mc:Fallback>
      <p:transition spd="slow" advTm="4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52B4DC-BDA5-4D52-B4EF-267A24CF7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TANGO-controls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C79A54-E6E0-433D-87C4-FB170701D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676" y="6410520"/>
            <a:ext cx="3433865" cy="35461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33F9B-F397-463F-9318-FB6F323B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36420"/>
            <a:ext cx="9144000" cy="547942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2B6237-ABD2-4B12-9B42-963859E5BF3D}"/>
              </a:ext>
            </a:extLst>
          </p:cNvPr>
          <p:cNvSpPr txBox="1"/>
          <p:nvPr/>
        </p:nvSpPr>
        <p:spPr>
          <a:xfrm>
            <a:off x="7612612" y="6041187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6"/>
              </a:rPr>
              <a:t>www.tango-controls.org</a:t>
            </a:r>
            <a:r>
              <a:rPr lang="en-GB" dirty="0"/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B120D8-C63F-4C9F-A0BA-3DF8AB6B4F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2"/>
    </mc:Choice>
    <mc:Fallback>
      <p:transition spd="slow" advTm="4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420430B-8DC2-4797-AA7C-1AA10BE3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SKA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set of elements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a set software modules </a:t>
            </a:r>
          </a:p>
          <a:p>
            <a:r>
              <a:rPr lang="en-GB" dirty="0"/>
              <a:t>for each module there is one repository</a:t>
            </a:r>
          </a:p>
          <a:p>
            <a:r>
              <a:rPr lang="en-GB" dirty="0"/>
              <a:t>For each repository there is one docker image</a:t>
            </a:r>
          </a:p>
          <a:p>
            <a:pPr lvl="1"/>
            <a:r>
              <a:rPr lang="en-GB" dirty="0"/>
              <a:t>convenient way to package up applications and preconfigured server environments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71B462-09F1-461C-844C-EC64253DC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Containerization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AA3B59-006C-48F6-87EF-33E95F144F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6D3FC0-10E3-4286-A343-5B7699678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7"/>
    </mc:Choice>
    <mc:Fallback>
      <p:transition spd="slow" advTm="2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D9A3DD-F08F-4CF6-A6E2-AAFD59C03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i="1" dirty="0"/>
              <a:t>SKA-Docker - Containerized environment for TANGO-controls application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F2CD1-AA20-40A8-BB9B-126DB15B1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96CD274-4889-425F-AF98-668DDB9AC5D1}"/>
              </a:ext>
            </a:extLst>
          </p:cNvPr>
          <p:cNvSpPr/>
          <p:nvPr/>
        </p:nvSpPr>
        <p:spPr>
          <a:xfrm>
            <a:off x="5938839" y="645555"/>
            <a:ext cx="138988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Debian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buster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8CADDF-D036-46FD-AF4B-2AF20A36D56C}"/>
              </a:ext>
            </a:extLst>
          </p:cNvPr>
          <p:cNvSpPr/>
          <p:nvPr/>
        </p:nvSpPr>
        <p:spPr>
          <a:xfrm>
            <a:off x="5847399" y="1743585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</a:t>
            </a:r>
            <a:r>
              <a:rPr lang="it-IT" dirty="0" err="1">
                <a:solidFill>
                  <a:schemeClr val="tx1"/>
                </a:solidFill>
              </a:rPr>
              <a:t>dependencies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847CB05-A477-4D92-AB3B-1A06CAD9B01F}"/>
              </a:ext>
            </a:extLst>
          </p:cNvPr>
          <p:cNvSpPr/>
          <p:nvPr/>
        </p:nvSpPr>
        <p:spPr>
          <a:xfrm>
            <a:off x="4022881" y="2550492"/>
            <a:ext cx="138988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C++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186B58-3C47-4DA3-A1F0-E921BDE47A27}"/>
              </a:ext>
            </a:extLst>
          </p:cNvPr>
          <p:cNvSpPr/>
          <p:nvPr/>
        </p:nvSpPr>
        <p:spPr>
          <a:xfrm>
            <a:off x="7641357" y="2574409"/>
            <a:ext cx="138988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Java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44AE3DC-9AAC-4E26-80D0-3E2E04E55635}"/>
              </a:ext>
            </a:extLst>
          </p:cNvPr>
          <p:cNvSpPr/>
          <p:nvPr/>
        </p:nvSpPr>
        <p:spPr>
          <a:xfrm>
            <a:off x="6149953" y="4026000"/>
            <a:ext cx="138988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</a:t>
            </a:r>
            <a:r>
              <a:rPr lang="it-IT" dirty="0" err="1">
                <a:solidFill>
                  <a:schemeClr val="tx1"/>
                </a:solidFill>
              </a:rPr>
              <a:t>Rest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4427D76-0DE2-46F1-8DD2-C7C820DCB30A}"/>
              </a:ext>
            </a:extLst>
          </p:cNvPr>
          <p:cNvSpPr/>
          <p:nvPr/>
        </p:nvSpPr>
        <p:spPr>
          <a:xfrm>
            <a:off x="1190790" y="2384482"/>
            <a:ext cx="1725168" cy="1094344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</a:t>
            </a:r>
            <a:r>
              <a:rPr lang="it-IT" dirty="0" err="1">
                <a:solidFill>
                  <a:schemeClr val="tx1"/>
                </a:solidFill>
              </a:rPr>
              <a:t>python</a:t>
            </a:r>
            <a:r>
              <a:rPr lang="it-IT" dirty="0">
                <a:solidFill>
                  <a:schemeClr val="tx1"/>
                </a:solidFill>
              </a:rPr>
              <a:t> build </a:t>
            </a:r>
            <a:r>
              <a:rPr lang="it-IT" dirty="0" err="1">
                <a:solidFill>
                  <a:schemeClr val="tx1"/>
                </a:solidFill>
              </a:rPr>
              <a:t>environment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C242941-1296-49B3-BFEB-011BE84BA061}"/>
              </a:ext>
            </a:extLst>
          </p:cNvPr>
          <p:cNvSpPr/>
          <p:nvPr/>
        </p:nvSpPr>
        <p:spPr>
          <a:xfrm>
            <a:off x="2028947" y="4016590"/>
            <a:ext cx="1725168" cy="1094344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</a:t>
            </a:r>
            <a:r>
              <a:rPr lang="it-IT" dirty="0" err="1">
                <a:solidFill>
                  <a:schemeClr val="tx1"/>
                </a:solidFill>
              </a:rPr>
              <a:t>python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run</a:t>
            </a:r>
            <a:r>
              <a:rPr lang="it-IT" dirty="0">
                <a:solidFill>
                  <a:schemeClr val="tx1"/>
                </a:solidFill>
              </a:rPr>
              <a:t> time </a:t>
            </a:r>
            <a:r>
              <a:rPr lang="it-IT" dirty="0" err="1">
                <a:solidFill>
                  <a:schemeClr val="tx1"/>
                </a:solidFill>
              </a:rPr>
              <a:t>environment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8B15B60-195E-4B2C-A3AC-E8CC2289944D}"/>
              </a:ext>
            </a:extLst>
          </p:cNvPr>
          <p:cNvSpPr/>
          <p:nvPr/>
        </p:nvSpPr>
        <p:spPr>
          <a:xfrm>
            <a:off x="10350060" y="1113970"/>
            <a:ext cx="138988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MariaDB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0F46D2-66B0-49B9-8D06-D604CCC6B2A5}"/>
              </a:ext>
            </a:extLst>
          </p:cNvPr>
          <p:cNvSpPr/>
          <p:nvPr/>
        </p:nvSpPr>
        <p:spPr>
          <a:xfrm>
            <a:off x="10258620" y="2334655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TANGO database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155A485F-965A-4CAE-90A7-EB3BB13354D1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2915958" y="2907738"/>
            <a:ext cx="1106923" cy="2391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5FF61C7-312E-4929-BC09-BCE6A461E126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rot="5400000" flipH="1" flipV="1">
            <a:off x="3428875" y="2727640"/>
            <a:ext cx="751607" cy="182629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E127E44D-FD3E-4A55-B0C8-4ACF2F34F59D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rot="16200000" flipV="1">
            <a:off x="2203571" y="3328629"/>
            <a:ext cx="537764" cy="83815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1C2EF4A2-0C5F-4E6C-A148-88872155C69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5400853" y="2581956"/>
            <a:ext cx="761017" cy="212707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58C2CA93-2901-4696-BFBF-C7C516954135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5057782" y="1760875"/>
            <a:ext cx="449661" cy="112957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C95EAC95-5304-4057-ACBB-76B892C7D918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7641445" y="1879553"/>
            <a:ext cx="473578" cy="91613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5E459D2F-DBD1-4C14-B092-849C378062F8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6633783" y="1360046"/>
            <a:ext cx="0" cy="383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1BC740B-0E19-4815-919E-8C5F461A0F07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V="1">
            <a:off x="11045004" y="1828461"/>
            <a:ext cx="0" cy="506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45C931BF-8AE4-4A44-96B2-E99283EA1676}"/>
              </a:ext>
            </a:extLst>
          </p:cNvPr>
          <p:cNvSpPr/>
          <p:nvPr/>
        </p:nvSpPr>
        <p:spPr>
          <a:xfrm>
            <a:off x="1143290" y="5700753"/>
            <a:ext cx="155752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SKA Module 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520DC97-8603-43DA-A87C-521D5A23225C}"/>
              </a:ext>
            </a:extLst>
          </p:cNvPr>
          <p:cNvSpPr/>
          <p:nvPr/>
        </p:nvSpPr>
        <p:spPr>
          <a:xfrm>
            <a:off x="2951846" y="5700753"/>
            <a:ext cx="155752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SKA Module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A315E2D-3980-4F8B-9F80-2D5F799C318B}"/>
              </a:ext>
            </a:extLst>
          </p:cNvPr>
          <p:cNvSpPr/>
          <p:nvPr/>
        </p:nvSpPr>
        <p:spPr>
          <a:xfrm>
            <a:off x="6568958" y="5700753"/>
            <a:ext cx="155752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SKA Module 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93D82383-2393-4BF2-8C0E-244AB38444C5}"/>
              </a:ext>
            </a:extLst>
          </p:cNvPr>
          <p:cNvSpPr/>
          <p:nvPr/>
        </p:nvSpPr>
        <p:spPr>
          <a:xfrm>
            <a:off x="4760402" y="5700752"/>
            <a:ext cx="155752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…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2" name="Connettore curvo 71">
            <a:extLst>
              <a:ext uri="{FF2B5EF4-FFF2-40B4-BE49-F238E27FC236}">
                <a16:creationId xmlns:a16="http://schemas.microsoft.com/office/drawing/2014/main" id="{1BA21204-E604-4A38-BE61-C25CC25DC97D}"/>
              </a:ext>
            </a:extLst>
          </p:cNvPr>
          <p:cNvCxnSpPr>
            <a:stCxn id="60" idx="0"/>
            <a:endCxn id="17" idx="2"/>
          </p:cNvCxnSpPr>
          <p:nvPr/>
        </p:nvCxnSpPr>
        <p:spPr>
          <a:xfrm rot="5400000" flipH="1" flipV="1">
            <a:off x="2111883" y="4921106"/>
            <a:ext cx="589819" cy="96947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94433138-FA6E-4A0B-98C4-2C3C5F2B8BAC}"/>
              </a:ext>
            </a:extLst>
          </p:cNvPr>
          <p:cNvCxnSpPr>
            <a:cxnSpLocks/>
            <a:stCxn id="69" idx="0"/>
            <a:endCxn id="17" idx="3"/>
          </p:cNvCxnSpPr>
          <p:nvPr/>
        </p:nvCxnSpPr>
        <p:spPr>
          <a:xfrm rot="16200000" flipV="1">
            <a:off x="4078146" y="4239731"/>
            <a:ext cx="1136990" cy="178505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curvo 74">
            <a:extLst>
              <a:ext uri="{FF2B5EF4-FFF2-40B4-BE49-F238E27FC236}">
                <a16:creationId xmlns:a16="http://schemas.microsoft.com/office/drawing/2014/main" id="{40ED0122-E9C8-4B0F-B71A-F38E27EFDDF3}"/>
              </a:ext>
            </a:extLst>
          </p:cNvPr>
          <p:cNvCxnSpPr>
            <a:cxnSpLocks/>
            <a:stCxn id="62" idx="0"/>
            <a:endCxn id="17" idx="2"/>
          </p:cNvCxnSpPr>
          <p:nvPr/>
        </p:nvCxnSpPr>
        <p:spPr>
          <a:xfrm rot="16200000" flipV="1">
            <a:off x="3016162" y="4986304"/>
            <a:ext cx="589819" cy="83907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curvo 78">
            <a:extLst>
              <a:ext uri="{FF2B5EF4-FFF2-40B4-BE49-F238E27FC236}">
                <a16:creationId xmlns:a16="http://schemas.microsoft.com/office/drawing/2014/main" id="{217FC0A9-62A3-4F8E-964D-194417FFA58A}"/>
              </a:ext>
            </a:extLst>
          </p:cNvPr>
          <p:cNvCxnSpPr>
            <a:cxnSpLocks/>
            <a:stCxn id="64" idx="0"/>
            <a:endCxn id="17" idx="3"/>
          </p:cNvCxnSpPr>
          <p:nvPr/>
        </p:nvCxnSpPr>
        <p:spPr>
          <a:xfrm rot="16200000" flipV="1">
            <a:off x="4982424" y="3335454"/>
            <a:ext cx="1136991" cy="35936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ttangolo 92">
            <a:extLst>
              <a:ext uri="{FF2B5EF4-FFF2-40B4-BE49-F238E27FC236}">
                <a16:creationId xmlns:a16="http://schemas.microsoft.com/office/drawing/2014/main" id="{7AE473C9-D3E3-4A09-B972-31AE98ACDD7E}"/>
              </a:ext>
            </a:extLst>
          </p:cNvPr>
          <p:cNvSpPr/>
          <p:nvPr/>
        </p:nvSpPr>
        <p:spPr>
          <a:xfrm>
            <a:off x="9408695" y="3801979"/>
            <a:ext cx="2491111" cy="220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63368A25-555C-4219-BC31-B3F2E374176E}"/>
              </a:ext>
            </a:extLst>
          </p:cNvPr>
          <p:cNvCxnSpPr>
            <a:cxnSpLocks/>
          </p:cNvCxnSpPr>
          <p:nvPr/>
        </p:nvCxnSpPr>
        <p:spPr>
          <a:xfrm>
            <a:off x="9749159" y="4436605"/>
            <a:ext cx="1765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6F5A5ACD-CB80-4E62-899B-E29F1EC897DA}"/>
              </a:ext>
            </a:extLst>
          </p:cNvPr>
          <p:cNvSpPr txBox="1"/>
          <p:nvPr/>
        </p:nvSpPr>
        <p:spPr>
          <a:xfrm>
            <a:off x="10182244" y="4041127"/>
            <a:ext cx="9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extend</a:t>
            </a:r>
            <a:endParaRPr lang="en-GB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C9823534-0CE4-4076-B883-56353033F7F5}"/>
              </a:ext>
            </a:extLst>
          </p:cNvPr>
          <p:cNvSpPr/>
          <p:nvPr/>
        </p:nvSpPr>
        <p:spPr>
          <a:xfrm>
            <a:off x="9867866" y="4859794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Docker image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5A03BBD7-00CA-4578-9A9E-D2C990BF8444}"/>
              </a:ext>
            </a:extLst>
          </p:cNvPr>
          <p:cNvSpPr/>
          <p:nvPr/>
        </p:nvSpPr>
        <p:spPr>
          <a:xfrm>
            <a:off x="292194" y="5110935"/>
            <a:ext cx="8739051" cy="18202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AC3959EC-23DA-4621-B391-45A3E178D245}"/>
              </a:ext>
            </a:extLst>
          </p:cNvPr>
          <p:cNvSpPr txBox="1"/>
          <p:nvPr/>
        </p:nvSpPr>
        <p:spPr>
          <a:xfrm>
            <a:off x="7314899" y="4976538"/>
            <a:ext cx="15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Device servers</a:t>
            </a:r>
            <a:endParaRPr lang="en-GB" dirty="0"/>
          </a:p>
        </p:txBody>
      </p:sp>
      <p:pic>
        <p:nvPicPr>
          <p:cNvPr id="101" name="Audio 100">
            <a:hlinkClick r:id="" action="ppaction://media"/>
            <a:extLst>
              <a:ext uri="{FF2B5EF4-FFF2-40B4-BE49-F238E27FC236}">
                <a16:creationId xmlns:a16="http://schemas.microsoft.com/office/drawing/2014/main" id="{063C817F-6D23-41FD-8EC3-46DE4A43C8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808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23"/>
    </mc:Choice>
    <mc:Fallback>
      <p:transition spd="slow" advTm="8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60" grpId="0" animBg="1"/>
      <p:bldP spid="62" grpId="0" animBg="1"/>
      <p:bldP spid="64" grpId="0" animBg="1"/>
      <p:bldP spid="69" grpId="0" animBg="1"/>
      <p:bldP spid="98" grpId="0" animBg="1"/>
      <p:bldP spid="9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2.1|0.6|14.9|1.9|1.4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0.7|5.6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3.9|2.5|3.1|1.5|9.7|6.4|5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|1.3|18.5|9.5|19.8|4.2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2|10.5|10.8|15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3011</TotalTime>
  <Words>921</Words>
  <Application>Microsoft Office PowerPoint</Application>
  <PresentationFormat>Widescreen</PresentationFormat>
  <Paragraphs>143</Paragraphs>
  <Slides>18</Slides>
  <Notes>3</Notes>
  <HiddenSlides>0</HiddenSlides>
  <MMClips>18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183</cp:revision>
  <dcterms:created xsi:type="dcterms:W3CDTF">2014-02-11T10:41:18Z</dcterms:created>
  <dcterms:modified xsi:type="dcterms:W3CDTF">2020-11-09T17:14:08Z</dcterms:modified>
</cp:coreProperties>
</file>